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69" r:id="rId1"/>
  </p:sldMasterIdLst>
  <p:notesMasterIdLst>
    <p:notesMasterId r:id="rId37"/>
  </p:notesMasterIdLst>
  <p:handoutMasterIdLst>
    <p:handoutMasterId r:id="rId38"/>
  </p:handoutMasterIdLst>
  <p:sldIdLst>
    <p:sldId id="256" r:id="rId2"/>
    <p:sldId id="877" r:id="rId3"/>
    <p:sldId id="878" r:id="rId4"/>
    <p:sldId id="879" r:id="rId5"/>
    <p:sldId id="880" r:id="rId6"/>
    <p:sldId id="881" r:id="rId7"/>
    <p:sldId id="882" r:id="rId8"/>
    <p:sldId id="883" r:id="rId9"/>
    <p:sldId id="884" r:id="rId10"/>
    <p:sldId id="885" r:id="rId11"/>
    <p:sldId id="886" r:id="rId12"/>
    <p:sldId id="888" r:id="rId13"/>
    <p:sldId id="889" r:id="rId14"/>
    <p:sldId id="890" r:id="rId15"/>
    <p:sldId id="891" r:id="rId16"/>
    <p:sldId id="892" r:id="rId17"/>
    <p:sldId id="893" r:id="rId18"/>
    <p:sldId id="894" r:id="rId19"/>
    <p:sldId id="895" r:id="rId20"/>
    <p:sldId id="896" r:id="rId21"/>
    <p:sldId id="897" r:id="rId22"/>
    <p:sldId id="898" r:id="rId23"/>
    <p:sldId id="899" r:id="rId24"/>
    <p:sldId id="900" r:id="rId25"/>
    <p:sldId id="901" r:id="rId26"/>
    <p:sldId id="902" r:id="rId27"/>
    <p:sldId id="903" r:id="rId28"/>
    <p:sldId id="904" r:id="rId29"/>
    <p:sldId id="905" r:id="rId30"/>
    <p:sldId id="906" r:id="rId31"/>
    <p:sldId id="907" r:id="rId32"/>
    <p:sldId id="909" r:id="rId33"/>
    <p:sldId id="910" r:id="rId34"/>
    <p:sldId id="908" r:id="rId35"/>
    <p:sldId id="275" r:id="rId36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4225"/>
    <a:srgbClr val="B14922"/>
    <a:srgbClr val="DB99B7"/>
    <a:srgbClr val="D6E2F6"/>
    <a:srgbClr val="AA3C6E"/>
    <a:srgbClr val="191E70"/>
    <a:srgbClr val="191D76"/>
    <a:srgbClr val="5A8DDC"/>
    <a:srgbClr val="AE4623"/>
    <a:srgbClr val="009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5" autoAdjust="0"/>
    <p:restoredTop sz="94362" autoAdjust="0"/>
  </p:normalViewPr>
  <p:slideViewPr>
    <p:cSldViewPr>
      <p:cViewPr>
        <p:scale>
          <a:sx n="100" d="100"/>
          <a:sy n="100" d="100"/>
        </p:scale>
        <p:origin x="2142" y="276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-7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FE15F021-6D0B-46FD-9B8A-5A08A6D483D0}" type="datetimeFigureOut">
              <a:rPr lang="ko-KR" altLang="en-US"/>
              <a:pPr>
                <a:defRPr/>
              </a:pPr>
              <a:t>2020-03-16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C632109F-8AB7-46AB-9E12-1769705C79C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676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6771228-0F89-41D8-B079-3DC885FFF304}" type="datetimeFigureOut">
              <a:rPr lang="ko-KR" altLang="en-US"/>
              <a:pPr>
                <a:defRPr/>
              </a:pPr>
              <a:t>2020-03-16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F2B80C-8298-46FE-B90D-EE0F7614A2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59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630451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237882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2B80C-8298-46FE-B90D-EE0F7614A21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187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684136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6255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chemeClr val="accent6">
              <a:lumMod val="50000"/>
            </a:schemeClr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8" name="TextBox 19"/>
          <p:cNvSpPr txBox="1">
            <a:spLocks noChangeArrowheads="1"/>
          </p:cNvSpPr>
          <p:nvPr userDrawn="1"/>
        </p:nvSpPr>
        <p:spPr bwMode="auto">
          <a:xfrm>
            <a:off x="1409130" y="5181600"/>
            <a:ext cx="72789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800" b="1" dirty="0" smtClean="0">
                <a:solidFill>
                  <a:schemeClr val="bg1"/>
                </a:solidFill>
                <a:latin typeface="+mj-ea"/>
                <a:ea typeface="+mj-ea"/>
              </a:rPr>
              <a:t>HTML5 </a:t>
            </a:r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웹 프로그래밍 입문 </a:t>
            </a:r>
            <a:r>
              <a:rPr lang="en-US" altLang="ko-KR" sz="1800" b="1" dirty="0" smtClean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개정판</a:t>
            </a:r>
            <a:r>
              <a:rPr lang="en-US" altLang="ko-KR" sz="1800" b="1" dirty="0" smtClean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1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0" baseline="0">
                <a:solidFill>
                  <a:srgbClr val="B14922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ko-KR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6477000"/>
            <a:ext cx="1228725" cy="25717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0648"/>
            <a:ext cx="4314428" cy="3885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7631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dirty="0">
                <a:solidFill>
                  <a:srgbClr val="191E70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dirty="0">
              <a:solidFill>
                <a:srgbClr val="191E7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 sz="22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94972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SzTx/>
              <a:buFont typeface="Wingdings" pitchFamily="2" charset="2"/>
              <a:buChar char="v"/>
              <a:tabLst/>
              <a:defRPr sz="2200"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900"/>
            </a:lvl2pPr>
            <a:lvl3pPr marL="720725" marR="0" indent="-185738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SzTx/>
              <a:buFontTx/>
              <a:buChar char="•"/>
              <a:tabLst/>
              <a:defRPr sz="1700"/>
            </a:lvl3pPr>
            <a:lvl4pPr marL="898525" indent="-177800"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−"/>
              <a:tabLst>
                <a:tab pos="898525" algn="l"/>
              </a:tabLst>
              <a:defRPr sz="1400" b="0">
                <a:latin typeface="맑은 고딕" pitchFamily="50" charset="-127"/>
                <a:ea typeface="맑은 고딕" pitchFamily="50" charset="-127"/>
              </a:defRPr>
            </a:lvl4pPr>
            <a:lvl5pPr>
              <a:defRPr sz="1200"/>
            </a:lvl5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339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5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2" name="Text Box 4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42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 descr="Beginner_logo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8" y="5334000"/>
            <a:ext cx="127476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 userDrawn="1"/>
        </p:nvSpPr>
        <p:spPr bwMode="auto">
          <a:xfrm>
            <a:off x="8100392" y="6516688"/>
            <a:ext cx="967408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4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400" dirty="0" smtClean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/32</a:t>
            </a:r>
            <a:endParaRPr lang="en-US" altLang="ko-KR" sz="1400" dirty="0">
              <a:solidFill>
                <a:srgbClr val="45210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endParaRPr lang="en-US" altLang="ko-KR" dirty="0" smtClean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Group 192"/>
          <p:cNvGrpSpPr>
            <a:grpSpLocks/>
          </p:cNvGrpSpPr>
          <p:nvPr userDrawn="1"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sp>
          <p:nvSpPr>
            <p:cNvPr id="2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 userDrawn="1"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191E70"/>
              </a:solidFill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  <p:pic>
        <p:nvPicPr>
          <p:cNvPr id="1033" name="그림 29" descr="쿡북로고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458788"/>
            <a:ext cx="1079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53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0" r:id="rId1"/>
    <p:sldLayoutId id="2147484671" r:id="rId2"/>
    <p:sldLayoutId id="2147484672" r:id="rId3"/>
    <p:sldLayoutId id="2147484674" r:id="rId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600" kern="1200">
          <a:solidFill>
            <a:srgbClr val="191D76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100"/>
        </a:spcAft>
        <a:buClr>
          <a:srgbClr val="5A8DDC"/>
        </a:buClr>
        <a:buFont typeface="Wingdings" panose="05000000000000000000" pitchFamily="2" charset="2"/>
        <a:buChar char="v"/>
        <a:defRPr sz="22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ts val="100"/>
        </a:spcAft>
        <a:buClr>
          <a:srgbClr val="B1AE6B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ea"/>
          <a:ea typeface="+mn-ea"/>
          <a:cs typeface="+mn-cs"/>
        </a:defRPr>
      </a:lvl2pPr>
      <a:lvl3pPr marL="720725" indent="-185738" algn="l" rtl="0" eaLnBrk="0" fontAlgn="base" latinLnBrk="1" hangingPunct="0">
        <a:spcBef>
          <a:spcPct val="20000"/>
        </a:spcBef>
        <a:spcAft>
          <a:spcPts val="100"/>
        </a:spcAft>
        <a:buClr>
          <a:srgbClr val="ADB9AD"/>
        </a:buClr>
        <a:buChar char="•"/>
        <a:defRPr sz="1700"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3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 smtClean="0">
                <a:ln w="11430">
                  <a:solidFill>
                    <a:srgbClr val="452103"/>
                  </a:solidFill>
                </a:ln>
                <a:solidFill>
                  <a:srgbClr val="AE422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rgbClr val="AE4225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웹 개요와 실습 환경 구축</a:t>
            </a:r>
            <a:endParaRPr lang="ko-KR" altLang="en-US" dirty="0" smtClean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</a:t>
            </a:r>
            <a:r>
              <a:rPr lang="ko-KR" altLang="en-US" dirty="0" smtClean="0"/>
              <a:t>인터넷과 </a:t>
            </a:r>
            <a:r>
              <a:rPr lang="ko-KR" altLang="en-US" dirty="0"/>
              <a:t>웹 소개</a:t>
            </a:r>
            <a:endParaRPr lang="ko-KR" altLang="en-US" dirty="0" smtClean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37" y="931863"/>
            <a:ext cx="432132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185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/>
              <a:t>모든 웹 브라우저 회사가 빠른 속도로 업데이트를 </a:t>
            </a:r>
            <a:r>
              <a:rPr lang="ko-KR" altLang="en-US" dirty="0" smtClean="0"/>
              <a:t>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브라우저 마케팅을 하고 있으나 국내는 </a:t>
            </a:r>
            <a:r>
              <a:rPr lang="ko-KR" altLang="en-US" dirty="0"/>
              <a:t>인터넷 </a:t>
            </a:r>
            <a:r>
              <a:rPr lang="ko-KR" altLang="en-US" dirty="0" err="1"/>
              <a:t>익스플로러가</a:t>
            </a:r>
            <a:r>
              <a:rPr lang="ko-KR" altLang="en-US" dirty="0"/>
              <a:t> 압도적인 </a:t>
            </a:r>
            <a:r>
              <a:rPr lang="ko-KR" altLang="en-US" dirty="0" smtClean="0"/>
              <a:t>점유율이어서 회사들이 </a:t>
            </a:r>
            <a:r>
              <a:rPr lang="ko-KR" altLang="en-US" dirty="0"/>
              <a:t>마케팅을 </a:t>
            </a:r>
            <a:r>
              <a:rPr lang="ko-KR" altLang="en-US" dirty="0" smtClean="0"/>
              <a:t>하지 않음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</a:t>
            </a:r>
            <a:r>
              <a:rPr lang="ko-KR" altLang="en-US" dirty="0" smtClean="0"/>
              <a:t>인터넷과 </a:t>
            </a:r>
            <a:r>
              <a:rPr lang="ko-KR" altLang="en-US" dirty="0"/>
              <a:t>웹 소개</a:t>
            </a:r>
            <a:endParaRPr lang="ko-KR" altLang="en-U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30" y="2014966"/>
            <a:ext cx="6659133" cy="2303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841" y="4155838"/>
            <a:ext cx="4464374" cy="2543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38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 smtClean="0"/>
              <a:t>웹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요청과 응답 과정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치킨 주문</a:t>
            </a:r>
            <a:r>
              <a:rPr lang="en-US" altLang="ko-KR" dirty="0" smtClean="0"/>
              <a:t>)</a:t>
            </a:r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r>
              <a:rPr lang="ko-KR" altLang="en-US" b="1" dirty="0" smtClean="0">
                <a:solidFill>
                  <a:srgbClr val="C00000"/>
                </a:solidFill>
              </a:rPr>
              <a:t>클라이언트</a:t>
            </a:r>
            <a:r>
              <a:rPr lang="en-US" altLang="ko-KR" dirty="0"/>
              <a:t>(</a:t>
            </a:r>
            <a:r>
              <a:rPr lang="ko-KR" altLang="en-US" dirty="0"/>
              <a:t>사용자</a:t>
            </a:r>
            <a:r>
              <a:rPr lang="en-US" altLang="ko-KR" dirty="0"/>
              <a:t>) : </a:t>
            </a:r>
            <a:r>
              <a:rPr lang="ko-KR" altLang="en-US" dirty="0"/>
              <a:t>컴퓨터에 요청하는 쪽</a:t>
            </a:r>
          </a:p>
          <a:p>
            <a:pPr lvl="1">
              <a:spcAft>
                <a:spcPts val="200"/>
              </a:spcAft>
            </a:pPr>
            <a:r>
              <a:rPr lang="ko-KR" altLang="en-US" b="1" dirty="0">
                <a:solidFill>
                  <a:srgbClr val="C00000"/>
                </a:solidFill>
              </a:rPr>
              <a:t>서버</a:t>
            </a:r>
            <a:r>
              <a:rPr lang="en-US" altLang="ko-KR" dirty="0"/>
              <a:t>(</a:t>
            </a:r>
            <a:r>
              <a:rPr lang="ko-KR" altLang="en-US" dirty="0"/>
              <a:t>제공자</a:t>
            </a:r>
            <a:r>
              <a:rPr lang="en-US" altLang="ko-KR" dirty="0"/>
              <a:t>) : </a:t>
            </a:r>
            <a:r>
              <a:rPr lang="ko-KR" altLang="en-US" dirty="0"/>
              <a:t>응답하는 쪽</a:t>
            </a:r>
          </a:p>
          <a:p>
            <a:pPr lvl="1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웹의 </a:t>
            </a:r>
            <a:r>
              <a:rPr lang="ko-KR" altLang="en-US" dirty="0"/>
              <a:t>동작 원리</a:t>
            </a:r>
            <a:endParaRPr lang="ko-KR" altLang="en-US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920971"/>
            <a:ext cx="3540050" cy="228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29" y="4221088"/>
            <a:ext cx="4522172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942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b="1" dirty="0" smtClean="0">
                <a:solidFill>
                  <a:srgbClr val="C00000"/>
                </a:solidFill>
              </a:rPr>
              <a:t>서버 프로그램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lvl="2">
              <a:spcAft>
                <a:spcPts val="200"/>
              </a:spcAft>
            </a:pPr>
            <a:r>
              <a:rPr lang="ko-KR" altLang="en-US" b="1" dirty="0">
                <a:solidFill>
                  <a:srgbClr val="0070C0"/>
                </a:solidFill>
              </a:rPr>
              <a:t>자바</a:t>
            </a:r>
            <a:r>
              <a:rPr lang="en-US" altLang="ko-KR" dirty="0"/>
              <a:t>, C#, </a:t>
            </a:r>
            <a:r>
              <a:rPr lang="ko-KR" altLang="en-US" dirty="0"/>
              <a:t>루비</a:t>
            </a:r>
            <a:r>
              <a:rPr lang="en-US" altLang="ko-KR" dirty="0"/>
              <a:t>, </a:t>
            </a:r>
            <a:r>
              <a:rPr lang="ko-KR" altLang="en-US" dirty="0" err="1" smtClean="0"/>
              <a:t>파이썬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웹 </a:t>
            </a:r>
            <a:r>
              <a:rPr lang="ko-KR" altLang="en-US" dirty="0" smtClean="0"/>
              <a:t>프레임워크</a:t>
            </a:r>
            <a:r>
              <a:rPr lang="en-US" altLang="ko-KR" dirty="0"/>
              <a:t>(ASP.NET, </a:t>
            </a:r>
            <a:r>
              <a:rPr lang="en-US" altLang="ko-KR" b="1" dirty="0">
                <a:solidFill>
                  <a:srgbClr val="0070C0"/>
                </a:solidFill>
              </a:rPr>
              <a:t>JSP</a:t>
            </a:r>
            <a:r>
              <a:rPr lang="en-US" altLang="ko-KR" dirty="0"/>
              <a:t>, </a:t>
            </a:r>
            <a:r>
              <a:rPr lang="en-US" altLang="ko-KR" b="1" dirty="0">
                <a:solidFill>
                  <a:srgbClr val="0070C0"/>
                </a:solidFill>
              </a:rPr>
              <a:t>PHP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3">
              <a:spcAft>
                <a:spcPts val="200"/>
              </a:spcAft>
            </a:pPr>
            <a:r>
              <a:rPr lang="en-US" altLang="ko-KR" dirty="0" smtClean="0"/>
              <a:t>MVC </a:t>
            </a:r>
            <a:r>
              <a:rPr lang="ko-KR" altLang="en-US" dirty="0"/>
              <a:t>프레임워크</a:t>
            </a:r>
            <a:r>
              <a:rPr lang="en-US" altLang="ko-KR" dirty="0"/>
              <a:t>(ASP.NET MVC, </a:t>
            </a:r>
            <a:r>
              <a:rPr lang="en-US" altLang="ko-KR" dirty="0" smtClean="0"/>
              <a:t>Spring </a:t>
            </a:r>
            <a:r>
              <a:rPr lang="en-US" altLang="ko-KR" dirty="0"/>
              <a:t>MVC, </a:t>
            </a:r>
            <a:r>
              <a:rPr lang="en-US" altLang="ko-KR" dirty="0" smtClean="0"/>
              <a:t>Ruby on </a:t>
            </a:r>
            <a:r>
              <a:rPr lang="en-US" altLang="ko-KR" dirty="0"/>
              <a:t>Rails </a:t>
            </a:r>
            <a:r>
              <a:rPr lang="ko-KR" altLang="en-US" dirty="0"/>
              <a:t>등</a:t>
            </a:r>
            <a:r>
              <a:rPr lang="en-US" altLang="ko-KR" dirty="0" smtClean="0"/>
              <a:t>)</a:t>
            </a:r>
          </a:p>
          <a:p>
            <a:pPr lvl="3">
              <a:spcAft>
                <a:spcPts val="200"/>
              </a:spcAft>
            </a:pPr>
            <a:r>
              <a:rPr lang="ko-KR" altLang="en-US" dirty="0" err="1" smtClean="0"/>
              <a:t>비동기</a:t>
            </a:r>
            <a:r>
              <a:rPr lang="ko-KR" altLang="en-US" dirty="0" smtClean="0"/>
              <a:t> </a:t>
            </a:r>
            <a:r>
              <a:rPr lang="ko-KR" altLang="en-US" dirty="0"/>
              <a:t>프레임워크</a:t>
            </a:r>
            <a:r>
              <a:rPr lang="en-US" altLang="ko-KR" dirty="0"/>
              <a:t>(Node.js Express, Jetty </a:t>
            </a:r>
            <a:r>
              <a:rPr lang="en-US" altLang="ko-KR" dirty="0" smtClean="0"/>
              <a:t>)</a:t>
            </a:r>
          </a:p>
          <a:p>
            <a:pPr lvl="1">
              <a:spcAft>
                <a:spcPts val="200"/>
              </a:spcAft>
            </a:pPr>
            <a:r>
              <a:rPr lang="ko-KR" altLang="en-US" b="1" dirty="0" smtClean="0">
                <a:solidFill>
                  <a:srgbClr val="C00000"/>
                </a:solidFill>
              </a:rPr>
              <a:t>클라이언트 프로그램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반드시 </a:t>
            </a:r>
            <a:r>
              <a:rPr lang="en-US" altLang="ko-KR" b="1" dirty="0" smtClean="0">
                <a:solidFill>
                  <a:srgbClr val="0070C0"/>
                </a:solidFill>
              </a:rPr>
              <a:t>HTML</a:t>
            </a:r>
            <a:r>
              <a:rPr lang="en-US" altLang="ko-KR" b="1" dirty="0">
                <a:solidFill>
                  <a:srgbClr val="0070C0"/>
                </a:solidFill>
              </a:rPr>
              <a:t>, CSS, </a:t>
            </a:r>
            <a:r>
              <a:rPr lang="ko-KR" altLang="en-US" b="1" dirty="0" smtClean="0">
                <a:solidFill>
                  <a:srgbClr val="0070C0"/>
                </a:solidFill>
              </a:rPr>
              <a:t>자바 스크립트로 </a:t>
            </a:r>
            <a:r>
              <a:rPr lang="ko-KR" altLang="en-US" dirty="0" smtClean="0"/>
              <a:t>개발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웹의 </a:t>
            </a:r>
            <a:r>
              <a:rPr lang="ko-KR" altLang="en-US" dirty="0"/>
              <a:t>동작 원리</a:t>
            </a:r>
            <a:endParaRPr lang="ko-KR" altLang="en-US" dirty="0" smtClean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869531"/>
            <a:ext cx="4026607" cy="2847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07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 smtClean="0"/>
              <a:t>대표적 </a:t>
            </a:r>
            <a:r>
              <a:rPr lang="ko-KR" altLang="en-US" dirty="0"/>
              <a:t>클라이언트 </a:t>
            </a:r>
            <a:r>
              <a:rPr lang="ko-KR" altLang="en-US" dirty="0" smtClean="0"/>
              <a:t>프로그램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문서 도구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HTML</a:t>
            </a:r>
            <a:r>
              <a:rPr lang="ko-KR" altLang="en-US" dirty="0"/>
              <a:t>로 요소를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, CSS</a:t>
            </a:r>
            <a:r>
              <a:rPr lang="ko-KR" altLang="en-US" dirty="0"/>
              <a:t>로 디자인해 자바스크립트로 프로그래밍 </a:t>
            </a:r>
            <a:r>
              <a:rPr lang="ko-KR" altLang="en-US" dirty="0" smtClean="0"/>
              <a:t>요소를 </a:t>
            </a:r>
            <a:r>
              <a:rPr lang="ko-KR" altLang="en-US" dirty="0"/>
              <a:t>부여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웹의 </a:t>
            </a:r>
            <a:r>
              <a:rPr lang="ko-KR" altLang="en-US" dirty="0"/>
              <a:t>동작 원리</a:t>
            </a:r>
            <a:endParaRPr lang="ko-KR" altLang="en-US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88" y="1916832"/>
            <a:ext cx="7818834" cy="3926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409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endParaRPr lang="en-US" altLang="ko-KR" dirty="0" err="1" smtClean="0"/>
          </a:p>
          <a:p>
            <a:pPr lvl="2">
              <a:spcAft>
                <a:spcPts val="200"/>
              </a:spcAft>
            </a:pPr>
            <a:endParaRPr lang="en-US" altLang="ko-KR" dirty="0" err="1"/>
          </a:p>
          <a:p>
            <a:pPr lvl="2">
              <a:spcAft>
                <a:spcPts val="200"/>
              </a:spcAft>
            </a:pPr>
            <a:endParaRPr lang="en-US" altLang="ko-KR" dirty="0" err="1" smtClean="0"/>
          </a:p>
          <a:p>
            <a:pPr lvl="2">
              <a:spcAft>
                <a:spcPts val="200"/>
              </a:spcAft>
            </a:pPr>
            <a:endParaRPr lang="en-US" altLang="ko-KR" dirty="0" err="1"/>
          </a:p>
          <a:p>
            <a:pPr lvl="2">
              <a:spcAft>
                <a:spcPts val="200"/>
              </a:spcAft>
            </a:pPr>
            <a:endParaRPr lang="en-US" altLang="ko-KR" dirty="0" err="1" smtClean="0"/>
          </a:p>
          <a:p>
            <a:pPr lvl="2">
              <a:spcAft>
                <a:spcPts val="200"/>
              </a:spcAft>
            </a:pPr>
            <a:endParaRPr lang="en-US" altLang="ko-KR" dirty="0" err="1"/>
          </a:p>
          <a:p>
            <a:pPr lvl="2">
              <a:spcAft>
                <a:spcPts val="200"/>
              </a:spcAft>
            </a:pPr>
            <a:endParaRPr lang="en-US" altLang="ko-KR" dirty="0" err="1" smtClean="0"/>
          </a:p>
          <a:p>
            <a:pPr>
              <a:spcAft>
                <a:spcPts val="200"/>
              </a:spcAft>
            </a:pPr>
            <a:endParaRPr lang="en-US" altLang="ko-KR" dirty="0" smtClean="0"/>
          </a:p>
          <a:p>
            <a:pPr>
              <a:spcAft>
                <a:spcPts val="200"/>
              </a:spcAft>
            </a:pPr>
            <a:r>
              <a:rPr lang="en-US" altLang="ko-KR" dirty="0" smtClean="0"/>
              <a:t>HTML5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큰 </a:t>
            </a:r>
            <a:r>
              <a:rPr lang="ko-KR" altLang="en-US" dirty="0" smtClean="0"/>
              <a:t>의미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웹 </a:t>
            </a:r>
            <a:r>
              <a:rPr lang="ko-KR" altLang="en-US" dirty="0"/>
              <a:t>표준 </a:t>
            </a:r>
            <a:r>
              <a:rPr lang="ko-KR" altLang="en-US" dirty="0" smtClean="0"/>
              <a:t>기술을 총칭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 smtClean="0"/>
              <a:t>작은 의미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웹 </a:t>
            </a:r>
            <a:r>
              <a:rPr lang="ko-KR" altLang="en-US" dirty="0"/>
              <a:t>문서의 문법을 </a:t>
            </a:r>
            <a:r>
              <a:rPr lang="ko-KR" altLang="en-US" dirty="0" smtClean="0"/>
              <a:t>의미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</a:t>
            </a:r>
            <a:r>
              <a:rPr lang="ko-KR" altLang="en-US" dirty="0"/>
              <a:t> 보조 웹 표준 기술 소개</a:t>
            </a:r>
            <a:endParaRPr lang="ko-KR" altLang="en-US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908" y="908720"/>
            <a:ext cx="5040560" cy="2497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855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/>
              <a:t>CSS3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 err="1" smtClean="0"/>
              <a:t>CSS</a:t>
            </a:r>
            <a:r>
              <a:rPr lang="en-US" altLang="ko-KR" baseline="30000" dirty="0" err="1" smtClean="0"/>
              <a:t>Cascading</a:t>
            </a:r>
            <a:r>
              <a:rPr lang="en-US" altLang="ko-KR" baseline="30000" dirty="0" smtClean="0"/>
              <a:t> </a:t>
            </a:r>
            <a:r>
              <a:rPr lang="en-US" altLang="ko-KR" baseline="30000" dirty="0"/>
              <a:t>Style </a:t>
            </a:r>
            <a:r>
              <a:rPr lang="en-US" altLang="ko-KR" baseline="30000" dirty="0" smtClean="0"/>
              <a:t>Sheets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문서를 표현하는 방법을 기술하는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스타일시트는 현대 웹 페이지에서 매우 중요한 </a:t>
            </a:r>
            <a:r>
              <a:rPr lang="ko-KR" altLang="en-US" dirty="0" smtClean="0"/>
              <a:t>역할임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</a:t>
            </a:r>
            <a:r>
              <a:rPr lang="ko-KR" altLang="en-US" dirty="0"/>
              <a:t> 보조 웹 표준 기술 소개</a:t>
            </a:r>
            <a:endParaRPr lang="ko-KR" altLang="en-US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82" y="2420888"/>
            <a:ext cx="8029400" cy="2510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380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 smtClean="0"/>
              <a:t>자바스크립트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표준 </a:t>
            </a:r>
            <a:r>
              <a:rPr lang="ko-KR" altLang="en-US" dirty="0" smtClean="0"/>
              <a:t>명칭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ECMAScript5</a:t>
            </a:r>
            <a:endParaRPr lang="en-US" altLang="ko-KR" dirty="0"/>
          </a:p>
          <a:p>
            <a:pPr lvl="1">
              <a:spcAft>
                <a:spcPts val="200"/>
              </a:spcAft>
            </a:pPr>
            <a:r>
              <a:rPr lang="en-US" altLang="ko-KR" dirty="0" smtClean="0"/>
              <a:t>HTML</a:t>
            </a:r>
            <a:r>
              <a:rPr lang="ko-KR" altLang="en-US" dirty="0" smtClean="0"/>
              <a:t>에서 </a:t>
            </a:r>
            <a:r>
              <a:rPr lang="ko-KR" altLang="en-US" dirty="0"/>
              <a:t>사용자 반응 등을 처리하는 데 사용하는 프로그래밍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현대에는 서버는 물론 </a:t>
            </a:r>
            <a:r>
              <a:rPr lang="ko-KR" altLang="en-US" dirty="0" smtClean="0"/>
              <a:t>로봇 </a:t>
            </a:r>
            <a:r>
              <a:rPr lang="ko-KR" altLang="en-US" dirty="0"/>
              <a:t>개발에도 </a:t>
            </a:r>
            <a:r>
              <a:rPr lang="ko-KR" altLang="en-US" dirty="0" smtClean="0"/>
              <a:t>사용됨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</a:t>
            </a:r>
            <a:r>
              <a:rPr lang="ko-KR" altLang="en-US" dirty="0"/>
              <a:t> 보조 웹 표준 기술 소개</a:t>
            </a:r>
            <a:endParaRPr lang="ko-KR" altLang="en-US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05658"/>
            <a:ext cx="3008515" cy="1195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109" y="2909390"/>
            <a:ext cx="4763606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563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/>
              <a:t>멀티미디어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/>
              <a:t>HTML5</a:t>
            </a:r>
            <a:r>
              <a:rPr lang="ko-KR" altLang="en-US" dirty="0"/>
              <a:t>는 플러그인 도움 없이도 스스로 음악과 </a:t>
            </a:r>
            <a:r>
              <a:rPr lang="ko-KR" altLang="en-US" dirty="0" smtClean="0"/>
              <a:t>동영상을 </a:t>
            </a:r>
            <a:r>
              <a:rPr lang="ko-KR" altLang="en-US" dirty="0"/>
              <a:t>재생할 수 </a:t>
            </a:r>
            <a:r>
              <a:rPr lang="ko-KR" altLang="en-US" dirty="0" smtClean="0"/>
              <a:t>있음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/>
              <a:t>HTML5 </a:t>
            </a:r>
            <a:r>
              <a:rPr lang="ko-KR" altLang="en-US" dirty="0"/>
              <a:t>주요 기능 소개</a:t>
            </a:r>
            <a:endParaRPr lang="ko-KR" altLang="en-US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16832"/>
            <a:ext cx="7404928" cy="421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326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/>
              <a:t>그래픽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 smtClean="0"/>
              <a:t>HTML5</a:t>
            </a:r>
            <a:r>
              <a:rPr lang="ko-KR" altLang="en-US" dirty="0" smtClean="0"/>
              <a:t>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, 3</a:t>
            </a:r>
            <a:r>
              <a:rPr lang="ko-KR" altLang="en-US" dirty="0" smtClean="0"/>
              <a:t>차원 그래픽 구현 가능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 smtClean="0"/>
              <a:t>2</a:t>
            </a:r>
            <a:r>
              <a:rPr lang="ko-KR" altLang="en-US" dirty="0"/>
              <a:t>차원 그래픽을 </a:t>
            </a:r>
            <a:r>
              <a:rPr lang="ko-KR" altLang="en-US" dirty="0" smtClean="0"/>
              <a:t>구현 방법</a:t>
            </a:r>
            <a:endParaRPr lang="en-US" altLang="ko-KR" dirty="0" smtClean="0"/>
          </a:p>
          <a:p>
            <a:pPr lvl="3">
              <a:spcAft>
                <a:spcPts val="200"/>
              </a:spcAft>
            </a:pPr>
            <a:r>
              <a:rPr lang="en-US" altLang="ko-KR" dirty="0"/>
              <a:t>HTML </a:t>
            </a:r>
            <a:r>
              <a:rPr lang="ko-KR" altLang="en-US" dirty="0"/>
              <a:t>태그를 사용해 </a:t>
            </a:r>
            <a:r>
              <a:rPr lang="en-US" altLang="ko-KR" dirty="0"/>
              <a:t>2</a:t>
            </a:r>
            <a:r>
              <a:rPr lang="ko-KR" altLang="en-US" dirty="0"/>
              <a:t>차원 벡터 그래픽 구현</a:t>
            </a:r>
          </a:p>
          <a:p>
            <a:pPr lvl="3">
              <a:spcAft>
                <a:spcPts val="200"/>
              </a:spcAft>
            </a:pPr>
            <a:r>
              <a:rPr lang="ko-KR" altLang="en-US" dirty="0" smtClean="0"/>
              <a:t>자바스크립트 </a:t>
            </a:r>
            <a:r>
              <a:rPr lang="ko-KR" altLang="en-US" dirty="0"/>
              <a:t>캔버스를 사용해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래스터</a:t>
            </a:r>
            <a:r>
              <a:rPr lang="ko-KR" altLang="en-US" dirty="0"/>
              <a:t> 그래픽 </a:t>
            </a:r>
            <a:r>
              <a:rPr lang="ko-KR" altLang="en-US" dirty="0" smtClean="0"/>
              <a:t>구현</a:t>
            </a:r>
            <a:endParaRPr lang="en-US" altLang="ko-KR" dirty="0"/>
          </a:p>
          <a:p>
            <a:pPr lvl="2">
              <a:spcAft>
                <a:spcPts val="200"/>
              </a:spcAft>
            </a:pP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smtClean="0"/>
              <a:t>그래픽 구현 방법</a:t>
            </a:r>
            <a:endParaRPr lang="en-US" altLang="ko-KR" dirty="0" smtClean="0"/>
          </a:p>
          <a:p>
            <a:pPr lvl="3">
              <a:spcAft>
                <a:spcPts val="200"/>
              </a:spcAft>
            </a:pPr>
            <a:r>
              <a:rPr lang="en-US" altLang="ko-KR" dirty="0"/>
              <a:t>CSS3</a:t>
            </a:r>
            <a:r>
              <a:rPr lang="ko-KR" altLang="en-US" dirty="0"/>
              <a:t>를 사용해 </a:t>
            </a:r>
            <a:r>
              <a:rPr lang="en-US" altLang="ko-KR" dirty="0"/>
              <a:t>3</a:t>
            </a:r>
            <a:r>
              <a:rPr lang="ko-KR" altLang="en-US" dirty="0"/>
              <a:t>차원 그래픽 구현</a:t>
            </a:r>
          </a:p>
          <a:p>
            <a:pPr lvl="3">
              <a:spcAft>
                <a:spcPts val="200"/>
              </a:spcAft>
            </a:pPr>
            <a:r>
              <a:rPr lang="ko-KR" altLang="en-US" dirty="0" smtClean="0"/>
              <a:t>자바스크립트 </a:t>
            </a:r>
            <a:r>
              <a:rPr lang="en-US" altLang="ko-KR" dirty="0" err="1"/>
              <a:t>WebGL</a:t>
            </a:r>
            <a:r>
              <a:rPr lang="ko-KR" altLang="en-US" dirty="0"/>
              <a:t>을 사용해 </a:t>
            </a:r>
            <a:r>
              <a:rPr lang="en-US" altLang="ko-KR" dirty="0"/>
              <a:t>3</a:t>
            </a:r>
            <a:r>
              <a:rPr lang="ko-KR" altLang="en-US" dirty="0"/>
              <a:t>차원 그래픽 구현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/>
              <a:t>HTML5 </a:t>
            </a:r>
            <a:r>
              <a:rPr lang="ko-KR" altLang="en-US" dirty="0"/>
              <a:t>주요 기능 소개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899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학습목표</a:t>
            </a:r>
            <a:endParaRPr lang="en-US" altLang="ko-KR" dirty="0" smtClean="0"/>
          </a:p>
          <a:p>
            <a:pPr lvl="1"/>
            <a:r>
              <a:rPr lang="ko-KR" altLang="en-US" dirty="0"/>
              <a:t>웹의 개념과 특징을 이해합니다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웹의 동작 원리를 이해합니다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대표적인 웹 표준 기술인 </a:t>
            </a:r>
            <a:r>
              <a:rPr lang="en-US" altLang="ko-KR" dirty="0"/>
              <a:t>HTML5, CSS3, </a:t>
            </a:r>
            <a:r>
              <a:rPr lang="ko-KR" altLang="en-US" dirty="0"/>
              <a:t>자바스크립트의 개념과 특징을 이해합니다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웹 프로그래밍 개발 환경을 구축합니다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내용 </a:t>
            </a:r>
            <a:endParaRPr lang="en-US" altLang="ko-KR" dirty="0" smtClean="0"/>
          </a:p>
          <a:p>
            <a:pPr lvl="1"/>
            <a:r>
              <a:rPr lang="ko-KR" altLang="en-US" dirty="0"/>
              <a:t>인터넷과 웹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pPr lvl="1"/>
            <a:r>
              <a:rPr lang="ko-KR" altLang="en-US" dirty="0"/>
              <a:t>웹의 </a:t>
            </a:r>
            <a:r>
              <a:rPr lang="ko-KR" altLang="en-US" dirty="0" smtClean="0"/>
              <a:t>동작 원리</a:t>
            </a:r>
            <a:endParaRPr lang="en-US" altLang="ko-KR" dirty="0" smtClean="0"/>
          </a:p>
          <a:p>
            <a:pPr lvl="1"/>
            <a:r>
              <a:rPr lang="ko-KR" altLang="en-US" dirty="0"/>
              <a:t>보조 웹 표준 기술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pPr lvl="1"/>
            <a:r>
              <a:rPr lang="en-US" altLang="ko-KR" dirty="0"/>
              <a:t>HTML5 </a:t>
            </a:r>
            <a:r>
              <a:rPr lang="ko-KR" altLang="en-US" dirty="0"/>
              <a:t>주요 기능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pPr lvl="1"/>
            <a:r>
              <a:rPr lang="ko-KR" altLang="en-US" dirty="0"/>
              <a:t>실습 환경 구축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510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/>
              <a:t>HTML5 </a:t>
            </a:r>
            <a:r>
              <a:rPr lang="ko-KR" altLang="en-US" dirty="0"/>
              <a:t>주요 기능 소개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HTML5</a:t>
            </a:r>
            <a:r>
              <a:rPr lang="ko-KR" altLang="en-US" dirty="0"/>
              <a:t>로 </a:t>
            </a:r>
            <a:r>
              <a:rPr lang="en-US" altLang="ko-KR" dirty="0"/>
              <a:t>3</a:t>
            </a:r>
            <a:r>
              <a:rPr lang="ko-KR" altLang="en-US" dirty="0"/>
              <a:t>차원 그래픽을 구현한 예</a:t>
            </a: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71" y="1412776"/>
            <a:ext cx="5858772" cy="320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003077"/>
            <a:ext cx="4536504" cy="265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595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 smtClean="0"/>
              <a:t>통신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 smtClean="0"/>
              <a:t>서버와 </a:t>
            </a:r>
            <a:r>
              <a:rPr lang="ko-KR" altLang="en-US" dirty="0"/>
              <a:t>실시간으로 쌍방향 </a:t>
            </a:r>
            <a:r>
              <a:rPr lang="ko-KR" altLang="en-US" dirty="0" smtClean="0"/>
              <a:t>통신 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웹에서 </a:t>
            </a:r>
            <a:r>
              <a:rPr lang="ko-KR" altLang="en-US" dirty="0"/>
              <a:t>실시간 채팅이나 실시간 온라인 </a:t>
            </a:r>
            <a:r>
              <a:rPr lang="ko-KR" altLang="en-US" dirty="0" smtClean="0"/>
              <a:t>게임을 할 수 있음</a:t>
            </a:r>
            <a:r>
              <a:rPr lang="en-US" altLang="ko-KR" dirty="0" smtClean="0"/>
              <a:t>	</a:t>
            </a:r>
          </a:p>
          <a:p>
            <a:pPr lvl="1">
              <a:spcAft>
                <a:spcPts val="200"/>
              </a:spcAft>
            </a:pPr>
            <a:r>
              <a:rPr lang="ko-KR" altLang="en-US" dirty="0"/>
              <a:t>온라인 게임 </a:t>
            </a:r>
            <a:r>
              <a:rPr lang="ko-KR" altLang="en-US" dirty="0" err="1"/>
              <a:t>퀘이크</a:t>
            </a:r>
            <a:r>
              <a:rPr lang="ko-KR" altLang="en-US" dirty="0"/>
              <a:t> </a:t>
            </a:r>
            <a:r>
              <a:rPr lang="en-US" altLang="ko-KR" dirty="0" smtClean="0"/>
              <a:t>2</a:t>
            </a:r>
          </a:p>
          <a:p>
            <a:pPr lvl="2">
              <a:spcAft>
                <a:spcPts val="200"/>
              </a:spcAft>
            </a:pPr>
            <a:r>
              <a:rPr lang="en-US" altLang="ko-KR" dirty="0" err="1"/>
              <a:t>WebGL</a:t>
            </a:r>
            <a:r>
              <a:rPr lang="ko-KR" altLang="en-US" dirty="0"/>
              <a:t>과 </a:t>
            </a:r>
            <a:r>
              <a:rPr lang="en-US" altLang="ko-KR" dirty="0"/>
              <a:t>HTML5 </a:t>
            </a:r>
            <a:r>
              <a:rPr lang="ko-KR" altLang="en-US" dirty="0"/>
              <a:t>웹 소켓을 </a:t>
            </a:r>
            <a:r>
              <a:rPr lang="ko-KR" altLang="en-US" dirty="0" smtClean="0"/>
              <a:t>사용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다른 사용자와 실시간으로 </a:t>
            </a:r>
            <a:r>
              <a:rPr lang="ko-KR" altLang="en-US" dirty="0"/>
              <a:t>온라인 </a:t>
            </a:r>
            <a:r>
              <a:rPr lang="ko-KR" altLang="en-US" dirty="0" smtClean="0"/>
              <a:t>게임 가능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/>
              <a:t>HTML5 </a:t>
            </a:r>
            <a:r>
              <a:rPr lang="ko-KR" altLang="en-US" dirty="0"/>
              <a:t>주요 기능 소개</a:t>
            </a:r>
            <a:endParaRPr lang="ko-KR" altLang="en-US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30" y="2915284"/>
            <a:ext cx="6266319" cy="372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268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/>
              <a:t>장치 </a:t>
            </a:r>
            <a:r>
              <a:rPr lang="ko-KR" altLang="en-US" dirty="0" smtClean="0"/>
              <a:t>접근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장치에 접근해 정보와 기능을 </a:t>
            </a:r>
            <a:r>
              <a:rPr lang="ko-KR" altLang="en-US" dirty="0" smtClean="0"/>
              <a:t>사용 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</a:t>
            </a:r>
            <a:r>
              <a:rPr lang="ko-KR" altLang="en-US" dirty="0"/>
              <a:t>배터리 </a:t>
            </a:r>
            <a:r>
              <a:rPr lang="ko-KR" altLang="en-US" dirty="0" smtClean="0"/>
              <a:t>잔량 정보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</a:t>
            </a:r>
            <a:r>
              <a:rPr lang="en-US" altLang="ko-KR" dirty="0" smtClean="0"/>
              <a:t>GPS</a:t>
            </a:r>
            <a:r>
              <a:rPr lang="ko-KR" altLang="en-US" dirty="0"/>
              <a:t>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, </a:t>
            </a:r>
            <a:r>
              <a:rPr lang="ko-KR" altLang="en-US" dirty="0"/>
              <a:t>진동 </a:t>
            </a:r>
            <a:r>
              <a:rPr lang="ko-KR" altLang="en-US" dirty="0" smtClean="0"/>
              <a:t>벨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 smtClean="0"/>
              <a:t>AT&amp;T HTML5 SDK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스마트폰의</a:t>
            </a:r>
            <a:r>
              <a:rPr lang="ko-KR" altLang="en-US" dirty="0" smtClean="0"/>
              <a:t> </a:t>
            </a:r>
            <a:r>
              <a:rPr lang="ko-KR" altLang="en-US" dirty="0"/>
              <a:t>내장 기능을 이용하는 응용 </a:t>
            </a:r>
            <a:r>
              <a:rPr lang="ko-KR" altLang="en-US" dirty="0" smtClean="0"/>
              <a:t>프로그램 개발 가능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/>
              <a:t>HTML5 </a:t>
            </a:r>
            <a:r>
              <a:rPr lang="ko-KR" altLang="en-US" dirty="0"/>
              <a:t>주요 기능 소개</a:t>
            </a:r>
            <a:endParaRPr lang="ko-KR" altLang="en-US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36912"/>
            <a:ext cx="685800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101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/>
              <a:t>오프라인 및 </a:t>
            </a:r>
            <a:r>
              <a:rPr lang="ko-KR" altLang="en-US" dirty="0" smtClean="0"/>
              <a:t>저장소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/>
              <a:t>HTML5</a:t>
            </a:r>
            <a:r>
              <a:rPr lang="ko-KR" altLang="en-US" dirty="0"/>
              <a:t>는 인터넷이 연결되지 </a:t>
            </a:r>
            <a:r>
              <a:rPr lang="ko-KR" altLang="en-US" dirty="0" smtClean="0"/>
              <a:t>않아도 </a:t>
            </a:r>
            <a:r>
              <a:rPr lang="ko-KR" altLang="en-US" dirty="0"/>
              <a:t>응용 </a:t>
            </a:r>
            <a:r>
              <a:rPr lang="ko-KR" altLang="en-US" dirty="0" smtClean="0"/>
              <a:t>프로그램 동작 가능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오프라인 </a:t>
            </a:r>
            <a:r>
              <a:rPr lang="en-US" altLang="ko-KR" dirty="0"/>
              <a:t>Gmail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/>
              <a:t>HTML5 </a:t>
            </a:r>
            <a:r>
              <a:rPr lang="ko-KR" altLang="en-US" dirty="0"/>
              <a:t>주요 기능 소개</a:t>
            </a:r>
            <a:endParaRPr lang="ko-KR" alt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47" y="2270179"/>
            <a:ext cx="7255042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588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 err="1" smtClean="0"/>
              <a:t>시맨틱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 smtClean="0"/>
              <a:t>검색 </a:t>
            </a:r>
            <a:r>
              <a:rPr lang="ko-KR" altLang="en-US" dirty="0"/>
              <a:t>엔진 같은 프로그램이 정보를 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, </a:t>
            </a:r>
            <a:r>
              <a:rPr lang="ko-KR" altLang="en-US" dirty="0"/>
              <a:t>자료를 검색 및 처리해서 </a:t>
            </a:r>
            <a:r>
              <a:rPr lang="ko-KR" altLang="en-US" dirty="0" err="1" smtClean="0"/>
              <a:t>제공하</a:t>
            </a:r>
            <a:endParaRPr lang="en-US" altLang="ko-KR" dirty="0"/>
          </a:p>
          <a:p>
            <a:pPr marL="357187" lvl="1" indent="0">
              <a:spcAft>
                <a:spcPts val="200"/>
              </a:spcAft>
              <a:buNone/>
            </a:pPr>
            <a:r>
              <a:rPr lang="ko-KR" altLang="en-US" dirty="0" smtClean="0"/>
              <a:t>  는 </a:t>
            </a:r>
            <a:r>
              <a:rPr lang="ko-KR" altLang="en-US" dirty="0"/>
              <a:t>지능형 </a:t>
            </a:r>
            <a:r>
              <a:rPr lang="ko-KR" altLang="en-US" dirty="0" smtClean="0"/>
              <a:t>웹</a:t>
            </a:r>
            <a:endParaRPr lang="en-US" altLang="ko-KR" dirty="0" smtClean="0"/>
          </a:p>
          <a:p>
            <a:pPr marL="357187" lvl="1" indent="0">
              <a:spcAft>
                <a:spcPts val="200"/>
              </a:spcAft>
              <a:buNone/>
            </a:pPr>
            <a:endParaRPr lang="en-US" altLang="ko-KR" dirty="0" smtClean="0"/>
          </a:p>
          <a:p>
            <a:pPr>
              <a:spcAft>
                <a:spcPts val="200"/>
              </a:spcAft>
            </a:pPr>
            <a:r>
              <a:rPr lang="en-US" altLang="ko-KR" dirty="0"/>
              <a:t>CSS3 </a:t>
            </a:r>
            <a:r>
              <a:rPr lang="ko-KR" altLang="en-US" dirty="0" smtClean="0"/>
              <a:t>스타일시트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/>
              <a:t>CSS3 </a:t>
            </a:r>
            <a:r>
              <a:rPr lang="ko-KR" altLang="en-US" dirty="0"/>
              <a:t>스타일시트를 </a:t>
            </a:r>
            <a:r>
              <a:rPr lang="ko-KR" altLang="en-US" dirty="0" smtClean="0"/>
              <a:t>사용하면 </a:t>
            </a: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smtClean="0"/>
              <a:t>변환과 </a:t>
            </a:r>
            <a:r>
              <a:rPr lang="ko-KR" altLang="en-US" dirty="0"/>
              <a:t>애니메이션 </a:t>
            </a:r>
            <a:r>
              <a:rPr lang="ko-KR" altLang="en-US" dirty="0" smtClean="0"/>
              <a:t>효과 적용 가능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>
              <a:spcAft>
                <a:spcPts val="200"/>
              </a:spcAft>
            </a:pPr>
            <a:r>
              <a:rPr lang="ko-KR" altLang="en-US" dirty="0"/>
              <a:t>웹의 성능 극대화 및 </a:t>
            </a:r>
            <a:r>
              <a:rPr lang="ko-KR" altLang="en-US" dirty="0" smtClean="0"/>
              <a:t>통합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/>
              <a:t>HTML5</a:t>
            </a:r>
            <a:r>
              <a:rPr lang="ko-KR" altLang="en-US" dirty="0"/>
              <a:t>의 추가 기능으로 기존에 이용하던 웹의 성능을 극대화할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/>
              <a:t>웹 </a:t>
            </a:r>
            <a:r>
              <a:rPr lang="ko-KR" altLang="en-US" dirty="0" err="1"/>
              <a:t>워커를</a:t>
            </a:r>
            <a:r>
              <a:rPr lang="ko-KR" altLang="en-US" dirty="0"/>
              <a:t> 이용하면 사용자 화면을 멈추지 않으면서 </a:t>
            </a:r>
            <a:r>
              <a:rPr lang="ko-KR" altLang="en-US" dirty="0" smtClean="0"/>
              <a:t>연산 도 처리 가능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HTML5 </a:t>
            </a:r>
            <a:r>
              <a:rPr lang="ko-KR" altLang="en-US" dirty="0"/>
              <a:t>표준을 적용한 웹 브라우저를 사용해 </a:t>
            </a:r>
            <a:r>
              <a:rPr lang="ko-KR" altLang="en-US" dirty="0" smtClean="0"/>
              <a:t>간단한 </a:t>
            </a:r>
            <a:r>
              <a:rPr lang="ko-KR" altLang="en-US" dirty="0"/>
              <a:t>워드 작업이나 </a:t>
            </a:r>
            <a:r>
              <a:rPr lang="ko-KR" altLang="en-US" dirty="0" smtClean="0"/>
              <a:t>게임가능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/>
              <a:t>HTML5 </a:t>
            </a:r>
            <a:r>
              <a:rPr lang="ko-KR" altLang="en-US" dirty="0"/>
              <a:t>주요 기능 소개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949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/>
              <a:t>HTML5 </a:t>
            </a:r>
            <a:r>
              <a:rPr lang="ko-KR" altLang="en-US" dirty="0"/>
              <a:t>주요 기능 소개</a:t>
            </a:r>
            <a:endParaRPr lang="ko-KR" altLang="en-US" dirty="0" smtClean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1293813"/>
            <a:ext cx="6544394" cy="47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645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en-US" altLang="ko-KR" dirty="0"/>
              <a:t>HTML5</a:t>
            </a:r>
            <a:r>
              <a:rPr lang="ko-KR" altLang="en-US" dirty="0" smtClean="0"/>
              <a:t>부터는 웹 </a:t>
            </a:r>
            <a:r>
              <a:rPr lang="ko-KR" altLang="en-US" dirty="0"/>
              <a:t>페이지 자체가 하나의 응용 </a:t>
            </a:r>
            <a:r>
              <a:rPr lang="ko-KR" altLang="en-US" dirty="0" smtClean="0"/>
              <a:t>프로그램이 됨</a:t>
            </a:r>
            <a:endParaRPr lang="en-US" altLang="ko-KR" dirty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다이닝</a:t>
            </a:r>
            <a:r>
              <a:rPr lang="ko-KR" altLang="en-US" dirty="0" smtClean="0"/>
              <a:t> </a:t>
            </a:r>
            <a:r>
              <a:rPr lang="ko-KR" altLang="en-US" dirty="0"/>
              <a:t>코드와 </a:t>
            </a:r>
            <a:r>
              <a:rPr lang="ko-KR" altLang="en-US" dirty="0" err="1"/>
              <a:t>페이스북의</a:t>
            </a:r>
            <a:r>
              <a:rPr lang="ko-KR" altLang="en-US" dirty="0"/>
              <a:t>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ko-KR" altLang="en-US" dirty="0" smtClean="0"/>
              <a:t>페이지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/>
              <a:t>HTML5 </a:t>
            </a:r>
            <a:r>
              <a:rPr lang="ko-KR" altLang="en-US" dirty="0"/>
              <a:t>주요 기능 소개</a:t>
            </a:r>
            <a:endParaRPr lang="ko-KR" alt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585" y="1928556"/>
            <a:ext cx="4968552" cy="4385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037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 err="1"/>
              <a:t>하이브리드</a:t>
            </a:r>
            <a:r>
              <a:rPr lang="ko-KR" altLang="en-US" dirty="0"/>
              <a:t> 응용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 err="1" smtClean="0"/>
              <a:t>스마트폰의</a:t>
            </a:r>
            <a:r>
              <a:rPr lang="ko-KR" altLang="en-US" dirty="0" smtClean="0"/>
              <a:t> </a:t>
            </a:r>
            <a:r>
              <a:rPr lang="ko-KR" altLang="en-US" dirty="0"/>
              <a:t>기본 프로그래밍 언어와 </a:t>
            </a:r>
            <a:r>
              <a:rPr lang="en-US" altLang="ko-KR" dirty="0"/>
              <a:t>HTML5</a:t>
            </a:r>
            <a:r>
              <a:rPr lang="ko-KR" altLang="en-US" dirty="0"/>
              <a:t>를 함께 사용해 응용 프로그램을 </a:t>
            </a:r>
            <a:r>
              <a:rPr lang="ko-KR" altLang="en-US" dirty="0" smtClean="0"/>
              <a:t>만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드는 방법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/>
              <a:t>HTML5 </a:t>
            </a:r>
            <a:r>
              <a:rPr lang="ko-KR" altLang="en-US" dirty="0"/>
              <a:t>주요 기능 소개</a:t>
            </a:r>
            <a:endParaRPr lang="ko-KR" alt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2132856"/>
            <a:ext cx="4941549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68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1-1] </a:t>
            </a:r>
            <a:r>
              <a:rPr lang="ko-KR" altLang="en-US" dirty="0"/>
              <a:t>실습 환경 </a:t>
            </a:r>
            <a:r>
              <a:rPr lang="ko-KR" altLang="en-US" dirty="0" smtClean="0"/>
              <a:t>구축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 smtClean="0"/>
              <a:t>크롬 </a:t>
            </a:r>
            <a:r>
              <a:rPr lang="ko-KR" altLang="en-US" dirty="0"/>
              <a:t>설치하기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</a:t>
            </a:r>
            <a:r>
              <a:rPr lang="ko-KR" altLang="en-US" dirty="0" smtClean="0"/>
              <a:t> </a:t>
            </a:r>
            <a:r>
              <a:rPr lang="ko-KR" altLang="en-US" dirty="0"/>
              <a:t>실습 환경 구축</a:t>
            </a:r>
            <a:endParaRPr lang="ko-KR" alt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7451114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406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/>
              <a:t>에디터 </a:t>
            </a:r>
            <a:r>
              <a:rPr lang="ko-KR" altLang="en-US" dirty="0" smtClean="0"/>
              <a:t>설치하기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</a:t>
            </a:r>
            <a:r>
              <a:rPr lang="ko-KR" altLang="en-US" dirty="0" smtClean="0"/>
              <a:t> </a:t>
            </a:r>
            <a:r>
              <a:rPr lang="ko-KR" altLang="en-US" dirty="0"/>
              <a:t>실습 환경 구축</a:t>
            </a:r>
            <a:endParaRPr lang="ko-KR" alt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412776"/>
            <a:ext cx="6840760" cy="4525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87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 smtClean="0"/>
              <a:t>인터넷의 시작</a:t>
            </a:r>
          </a:p>
          <a:p>
            <a:pPr lvl="1" indent="-266700">
              <a:lnSpc>
                <a:spcPct val="100000"/>
              </a:lnSpc>
            </a:pPr>
            <a:r>
              <a:rPr lang="ko-KR" altLang="en-US" dirty="0" smtClean="0"/>
              <a:t>미국의 </a:t>
            </a:r>
            <a:r>
              <a:rPr lang="ko-KR" altLang="en-US" dirty="0"/>
              <a:t>신기술을 연구하는 </a:t>
            </a:r>
            <a:r>
              <a:rPr lang="en-US" altLang="ko-KR" dirty="0" smtClean="0"/>
              <a:t>ARPA</a:t>
            </a:r>
            <a:r>
              <a:rPr lang="ko-KR" altLang="en-US" dirty="0" smtClean="0"/>
              <a:t>에서 </a:t>
            </a:r>
            <a:r>
              <a:rPr lang="ko-KR" altLang="en-US" dirty="0"/>
              <a:t>현재 웹의 모태가 되는 </a:t>
            </a:r>
            <a:r>
              <a:rPr lang="en-US" altLang="ko-KR" dirty="0">
                <a:solidFill>
                  <a:srgbClr val="C00000"/>
                </a:solidFill>
              </a:rPr>
              <a:t>ARPANET</a:t>
            </a:r>
            <a:r>
              <a:rPr lang="ko-KR" altLang="en-US" dirty="0"/>
              <a:t>을</a:t>
            </a:r>
          </a:p>
          <a:p>
            <a:pPr marL="273050" lvl="1" indent="0">
              <a:lnSpc>
                <a:spcPct val="100000"/>
              </a:lnSpc>
              <a:buNone/>
            </a:pPr>
            <a:r>
              <a:rPr lang="en-US" altLang="ko-KR" dirty="0" smtClean="0"/>
              <a:t>   </a:t>
            </a:r>
            <a:r>
              <a:rPr lang="en-US" altLang="ko-KR" dirty="0" smtClean="0">
                <a:solidFill>
                  <a:srgbClr val="C00000"/>
                </a:solidFill>
              </a:rPr>
              <a:t>1969</a:t>
            </a:r>
            <a:r>
              <a:rPr lang="ko-KR" altLang="en-US" dirty="0"/>
              <a:t>년에 </a:t>
            </a:r>
            <a:r>
              <a:rPr lang="ko-KR" altLang="en-US" dirty="0" smtClean="0"/>
              <a:t>개발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</a:t>
            </a:r>
            <a:r>
              <a:rPr lang="ko-KR" altLang="en-US" dirty="0" smtClean="0"/>
              <a:t>인터넷과 </a:t>
            </a:r>
            <a:r>
              <a:rPr lang="ko-KR" altLang="en-US" dirty="0"/>
              <a:t>웹 소개</a:t>
            </a:r>
            <a:endParaRPr lang="ko-KR" alt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58" y="2348878"/>
            <a:ext cx="5976664" cy="4118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046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/>
              <a:t>에디터 글꼴 설치 및 설정하기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</a:t>
            </a:r>
            <a:r>
              <a:rPr lang="ko-KR" altLang="en-US" dirty="0" smtClean="0"/>
              <a:t> </a:t>
            </a:r>
            <a:r>
              <a:rPr lang="ko-KR" altLang="en-US" dirty="0"/>
              <a:t>실습 환경 구축</a:t>
            </a:r>
            <a:endParaRPr lang="ko-KR" altLang="en-US" dirty="0" smtClean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68770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78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/>
              <a:t>글꼴 확인하기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</a:t>
            </a:r>
            <a:r>
              <a:rPr lang="ko-KR" altLang="en-US" dirty="0" smtClean="0"/>
              <a:t> </a:t>
            </a:r>
            <a:r>
              <a:rPr lang="ko-KR" altLang="en-US" dirty="0"/>
              <a:t>실습 환경 구축</a:t>
            </a:r>
            <a:endParaRPr lang="ko-KR" alt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12776"/>
            <a:ext cx="6408712" cy="4914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026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Notepad++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5431" t="16401" r="22438" b="8001"/>
          <a:stretch/>
        </p:blipFill>
        <p:spPr>
          <a:xfrm>
            <a:off x="1547664" y="980728"/>
            <a:ext cx="5653136" cy="570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51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82" r="58269" b="57000"/>
          <a:stretch/>
        </p:blipFill>
        <p:spPr>
          <a:xfrm>
            <a:off x="251520" y="476672"/>
            <a:ext cx="8533648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71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학습목표 </a:t>
            </a:r>
            <a:r>
              <a:rPr lang="en-US" altLang="ko-KR" dirty="0" smtClean="0"/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확인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lvl="1"/>
            <a:r>
              <a:rPr lang="ko-KR" altLang="en-US" dirty="0"/>
              <a:t>웹의 개념과 특징을 이해합니다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웹의 동작 원리를 이해합니다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대표적인 웹 표준 기술인 </a:t>
            </a:r>
            <a:r>
              <a:rPr lang="en-US" altLang="ko-KR" dirty="0"/>
              <a:t>HTML5, CSS3, </a:t>
            </a:r>
            <a:r>
              <a:rPr lang="ko-KR" altLang="en-US" dirty="0"/>
              <a:t>자바스크립트의 개념과 특징을 이해합니다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웹 프로그래밍 개발 환경을 구축합니다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내용 </a:t>
            </a:r>
            <a:endParaRPr lang="en-US" altLang="ko-KR" dirty="0" smtClean="0"/>
          </a:p>
          <a:p>
            <a:pPr lvl="1"/>
            <a:r>
              <a:rPr lang="ko-KR" altLang="en-US" dirty="0"/>
              <a:t>인터넷과 웹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pPr lvl="1"/>
            <a:r>
              <a:rPr lang="ko-KR" altLang="en-US" dirty="0"/>
              <a:t>웹의 </a:t>
            </a:r>
            <a:r>
              <a:rPr lang="ko-KR" altLang="en-US" dirty="0" smtClean="0"/>
              <a:t>동작 원리</a:t>
            </a:r>
            <a:endParaRPr lang="en-US" altLang="ko-KR" dirty="0" smtClean="0"/>
          </a:p>
          <a:p>
            <a:pPr lvl="1"/>
            <a:r>
              <a:rPr lang="ko-KR" altLang="en-US" dirty="0"/>
              <a:t>보조 웹 표준 기술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pPr lvl="1"/>
            <a:r>
              <a:rPr lang="en-US" altLang="ko-KR" dirty="0"/>
              <a:t>HTML5 </a:t>
            </a:r>
            <a:r>
              <a:rPr lang="ko-KR" altLang="en-US" dirty="0"/>
              <a:t>주요 기능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pPr lvl="1"/>
            <a:r>
              <a:rPr lang="ko-KR" altLang="en-US" dirty="0"/>
              <a:t>실습 환경 구축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1312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b="1" dirty="0">
                <a:solidFill>
                  <a:srgbClr val="0070C0"/>
                </a:solidFill>
              </a:rPr>
              <a:t>팀 </a:t>
            </a:r>
            <a:r>
              <a:rPr lang="ko-KR" altLang="en-US" b="1" dirty="0" err="1">
                <a:solidFill>
                  <a:srgbClr val="0070C0"/>
                </a:solidFill>
              </a:rPr>
              <a:t>버너스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</a:rPr>
              <a:t>리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최초 웹 개발자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W3C</a:t>
            </a:r>
            <a:r>
              <a:rPr lang="en-US" altLang="ko-KR" baseline="30000" dirty="0"/>
              <a:t>World Wide Web Consortium </a:t>
            </a:r>
            <a:r>
              <a:rPr lang="ko-KR" altLang="en-US" baseline="30000" dirty="0" smtClean="0"/>
              <a:t> </a:t>
            </a:r>
            <a:r>
              <a:rPr lang="ko-KR" altLang="en-US" dirty="0" smtClean="0"/>
              <a:t>창설</a:t>
            </a:r>
            <a:endParaRPr lang="en-US" altLang="ko-KR" dirty="0" smtClean="0"/>
          </a:p>
          <a:p>
            <a:pPr lvl="3">
              <a:spcAft>
                <a:spcPts val="200"/>
              </a:spcAft>
            </a:pPr>
            <a:r>
              <a:rPr lang="en-US" altLang="ko-KR" dirty="0"/>
              <a:t>HTML </a:t>
            </a:r>
            <a:r>
              <a:rPr lang="ko-KR" altLang="en-US" dirty="0"/>
              <a:t>표준을 </a:t>
            </a:r>
            <a:r>
              <a:rPr lang="ko-KR" altLang="en-US" dirty="0" smtClean="0"/>
              <a:t>비롯한 </a:t>
            </a:r>
            <a:r>
              <a:rPr lang="ko-KR" altLang="en-US" dirty="0"/>
              <a:t>웹 표준안을 </a:t>
            </a:r>
            <a:r>
              <a:rPr lang="ko-KR" altLang="en-US" dirty="0" smtClean="0"/>
              <a:t>제작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제안하는 </a:t>
            </a:r>
            <a:r>
              <a:rPr lang="ko-KR" altLang="en-US" dirty="0"/>
              <a:t>일을 하는 국제적인 웹 표준화 </a:t>
            </a:r>
            <a:r>
              <a:rPr lang="ko-KR" altLang="en-US" dirty="0" smtClean="0"/>
              <a:t>단체</a:t>
            </a:r>
            <a:endParaRPr lang="en-US" altLang="ko-KR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</a:t>
            </a:r>
            <a:r>
              <a:rPr lang="ko-KR" altLang="en-US" dirty="0" smtClean="0"/>
              <a:t>인터넷과 </a:t>
            </a:r>
            <a:r>
              <a:rPr lang="ko-KR" altLang="en-US" dirty="0"/>
              <a:t>웹 소개</a:t>
            </a:r>
            <a:endParaRPr lang="ko-KR" alt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121" y="2584660"/>
            <a:ext cx="4536504" cy="108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310" y="4053023"/>
            <a:ext cx="3930414" cy="256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220121" y="6165304"/>
            <a:ext cx="2991839" cy="288032"/>
          </a:xfrm>
          <a:prstGeom prst="rect">
            <a:avLst/>
          </a:prstGeom>
          <a:noFill/>
          <a:ln>
            <a:solidFill>
              <a:srgbClr val="AE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48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/>
              <a:t>1</a:t>
            </a:r>
            <a:r>
              <a:rPr lang="ko-KR" altLang="en-US" dirty="0"/>
              <a:t>차 웹 브라우저 </a:t>
            </a:r>
            <a:r>
              <a:rPr lang="ko-KR" altLang="en-US" dirty="0" smtClean="0"/>
              <a:t>전쟁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 smtClean="0"/>
              <a:t>NCSA :</a:t>
            </a:r>
            <a:r>
              <a:rPr lang="ko-KR" altLang="en-US" dirty="0" smtClean="0"/>
              <a:t> 웹 브라우저 </a:t>
            </a:r>
            <a:r>
              <a:rPr lang="ko-KR" altLang="en-US" b="1" dirty="0" smtClean="0">
                <a:solidFill>
                  <a:srgbClr val="C00000"/>
                </a:solidFill>
              </a:rPr>
              <a:t>모자이크</a:t>
            </a:r>
            <a:r>
              <a:rPr lang="ko-KR" altLang="en-US" dirty="0" smtClean="0"/>
              <a:t>를 </a:t>
            </a:r>
            <a:r>
              <a:rPr lang="ko-KR" altLang="en-US" b="1" dirty="0" smtClean="0">
                <a:solidFill>
                  <a:srgbClr val="0070C0"/>
                </a:solidFill>
              </a:rPr>
              <a:t>최초</a:t>
            </a:r>
            <a:r>
              <a:rPr lang="ko-KR" altLang="en-US" dirty="0" smtClean="0"/>
              <a:t>로 발표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 err="1"/>
              <a:t>넷스케이프</a:t>
            </a:r>
            <a:r>
              <a:rPr lang="ko-KR" altLang="en-US" dirty="0"/>
              <a:t> </a:t>
            </a:r>
            <a:r>
              <a:rPr lang="ko-KR" altLang="en-US" dirty="0" smtClean="0"/>
              <a:t>커뮤니케이션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마크 안데르센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웹 브라우저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넷스케이프</a:t>
            </a:r>
            <a:r>
              <a:rPr lang="ko-KR" altLang="en-US" dirty="0" smtClean="0"/>
              <a:t> 발표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 smtClean="0"/>
              <a:t>마이크로소프트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인터넷 </a:t>
            </a:r>
            <a:r>
              <a:rPr lang="ko-KR" altLang="en-US" b="1" dirty="0" smtClean="0">
                <a:solidFill>
                  <a:srgbClr val="C00000"/>
                </a:solidFill>
              </a:rPr>
              <a:t>익스플로러</a:t>
            </a:r>
            <a:r>
              <a:rPr lang="en-US" altLang="ko-KR" b="1" dirty="0" smtClean="0">
                <a:solidFill>
                  <a:srgbClr val="C00000"/>
                </a:solidFill>
              </a:rPr>
              <a:t>(IE)</a:t>
            </a:r>
            <a:r>
              <a:rPr lang="ko-KR" altLang="en-US" dirty="0" smtClean="0"/>
              <a:t> </a:t>
            </a:r>
            <a:r>
              <a:rPr lang="ko-KR" altLang="en-US" dirty="0" smtClean="0"/>
              <a:t>발표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/>
              <a:t>인터넷 </a:t>
            </a:r>
            <a:r>
              <a:rPr lang="ko-KR" altLang="en-US" dirty="0" err="1" smtClean="0"/>
              <a:t>익스플로러를</a:t>
            </a:r>
            <a:r>
              <a:rPr lang="ko-KR" altLang="en-US" dirty="0" smtClean="0"/>
              <a:t> 윈도우 </a:t>
            </a:r>
            <a:r>
              <a:rPr lang="ko-KR" altLang="en-US" dirty="0"/>
              <a:t>운영체제에 강제로 </a:t>
            </a:r>
            <a:r>
              <a:rPr lang="ko-KR" altLang="en-US" dirty="0" smtClean="0"/>
              <a:t>설치해 점유율을 높임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아메리카 온라인</a:t>
            </a:r>
            <a:r>
              <a:rPr lang="en-US" altLang="ko-KR" baseline="30000" dirty="0" smtClean="0"/>
              <a:t>AOL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err="1"/>
              <a:t>넷스케이프</a:t>
            </a:r>
            <a:r>
              <a:rPr lang="ko-KR" altLang="en-US" dirty="0"/>
              <a:t> 커뮤니케이션을 </a:t>
            </a:r>
            <a:r>
              <a:rPr lang="ko-KR" altLang="en-US" dirty="0" smtClean="0"/>
              <a:t>인수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점차 하락 후 붕괴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인터넷과 </a:t>
            </a:r>
            <a:r>
              <a:rPr lang="ko-KR" altLang="en-US" dirty="0"/>
              <a:t>웹 소개</a:t>
            </a:r>
            <a:endParaRPr lang="ko-KR" alt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3" y="1851194"/>
            <a:ext cx="3593951" cy="1907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70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b="1" dirty="0" smtClean="0"/>
              <a:t>플러그인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 </a:t>
            </a:r>
            <a:r>
              <a:rPr lang="ko-KR" altLang="en-US" dirty="0"/>
              <a:t>웹 브라우저와 연동되는 </a:t>
            </a:r>
            <a:r>
              <a:rPr lang="ko-KR" altLang="en-US" dirty="0" smtClean="0"/>
              <a:t>프로그램을 </a:t>
            </a:r>
            <a:r>
              <a:rPr lang="ko-KR" altLang="en-US" dirty="0"/>
              <a:t>사용자의 </a:t>
            </a:r>
            <a:r>
              <a:rPr lang="en-US" altLang="ko-KR" dirty="0"/>
              <a:t>PC</a:t>
            </a:r>
            <a:r>
              <a:rPr lang="ko-KR" altLang="en-US" dirty="0"/>
              <a:t>에 추가로 설치해 웹 </a:t>
            </a:r>
            <a:r>
              <a:rPr lang="ko-KR" altLang="en-US" dirty="0" smtClean="0"/>
              <a:t>브라우저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r>
              <a:rPr lang="ko-KR" altLang="en-US" dirty="0" smtClean="0"/>
              <a:t>   의 기능을 확장하는 방법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Future Splash </a:t>
            </a:r>
            <a:r>
              <a:rPr lang="en-US" altLang="ko-KR" dirty="0" smtClean="0"/>
              <a:t>Animator</a:t>
            </a:r>
          </a:p>
          <a:p>
            <a:pPr lvl="2">
              <a:spcAft>
                <a:spcPts val="200"/>
              </a:spcAft>
            </a:pPr>
            <a:r>
              <a:rPr lang="ko-KR" altLang="en-US" dirty="0"/>
              <a:t>마이크로소프트의 액티브</a:t>
            </a:r>
            <a:r>
              <a:rPr lang="en-US" altLang="ko-KR" dirty="0" smtClean="0"/>
              <a:t>X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</a:t>
            </a:r>
            <a:r>
              <a:rPr lang="ko-KR" altLang="en-US" dirty="0" smtClean="0"/>
              <a:t>인터넷과 </a:t>
            </a:r>
            <a:r>
              <a:rPr lang="ko-KR" altLang="en-US" dirty="0"/>
              <a:t>웹 소개</a:t>
            </a:r>
            <a:endParaRPr lang="ko-KR" alt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37" y="2911881"/>
            <a:ext cx="3096344" cy="3704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881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en-US" altLang="ko-KR" dirty="0"/>
              <a:t>2000</a:t>
            </a:r>
            <a:r>
              <a:rPr lang="ko-KR" altLang="en-US" dirty="0"/>
              <a:t>년 </a:t>
            </a:r>
            <a:r>
              <a:rPr lang="ko-KR" altLang="en-US" dirty="0" smtClean="0"/>
              <a:t>초반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b="1" dirty="0" smtClean="0"/>
              <a:t>액티브</a:t>
            </a:r>
            <a:r>
              <a:rPr lang="en-US" altLang="ko-KR" b="1" dirty="0" smtClean="0"/>
              <a:t>X</a:t>
            </a:r>
            <a:r>
              <a:rPr lang="ko-KR" altLang="en-US" dirty="0" smtClean="0"/>
              <a:t> 기반으로 </a:t>
            </a:r>
            <a:r>
              <a:rPr lang="ko-KR" altLang="en-US" dirty="0"/>
              <a:t>웹 응용 </a:t>
            </a:r>
            <a:r>
              <a:rPr lang="ko-KR" altLang="en-US" dirty="0" smtClean="0"/>
              <a:t>프로그램 제작</a:t>
            </a:r>
            <a:endParaRPr lang="en-US" altLang="ko-KR" dirty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플래시 </a:t>
            </a:r>
            <a:r>
              <a:rPr lang="ko-KR" altLang="en-US" dirty="0"/>
              <a:t>기반으로 </a:t>
            </a:r>
            <a:r>
              <a:rPr lang="ko-KR" altLang="en-US" dirty="0" smtClean="0"/>
              <a:t>애니메이션 제작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</a:t>
            </a:r>
            <a:r>
              <a:rPr lang="ko-KR" altLang="en-US" dirty="0" smtClean="0"/>
              <a:t>인터넷과 </a:t>
            </a:r>
            <a:r>
              <a:rPr lang="ko-KR" altLang="en-US" dirty="0"/>
              <a:t>웹 소개</a:t>
            </a:r>
            <a:endParaRPr lang="ko-KR" alt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52" y="2113424"/>
            <a:ext cx="7344816" cy="1911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851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b="1" dirty="0">
                <a:solidFill>
                  <a:srgbClr val="C00000"/>
                </a:solidFill>
              </a:rPr>
              <a:t>웹 </a:t>
            </a:r>
            <a:r>
              <a:rPr lang="en-US" altLang="ko-KR" b="1" dirty="0" smtClean="0">
                <a:solidFill>
                  <a:srgbClr val="C00000"/>
                </a:solidFill>
              </a:rPr>
              <a:t>2.0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lvl="2">
              <a:spcAft>
                <a:spcPts val="200"/>
              </a:spcAft>
            </a:pPr>
            <a:r>
              <a:rPr lang="ko-KR" altLang="en-US" dirty="0"/>
              <a:t>서로 다른 사용자가 함께 새로운 </a:t>
            </a:r>
            <a:r>
              <a:rPr lang="ko-KR" altLang="en-US" dirty="0" err="1"/>
              <a:t>콘텐츠를</a:t>
            </a:r>
            <a:r>
              <a:rPr lang="ko-KR" altLang="en-US" dirty="0"/>
              <a:t> 창조할 수 있는 </a:t>
            </a:r>
            <a:r>
              <a:rPr lang="ko-KR" altLang="en-US" dirty="0" smtClean="0"/>
              <a:t>시대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</a:t>
            </a:r>
            <a:r>
              <a:rPr lang="ko-KR" altLang="en-US" dirty="0" smtClean="0"/>
              <a:t>인터넷과 </a:t>
            </a:r>
            <a:r>
              <a:rPr lang="ko-KR" altLang="en-US" dirty="0"/>
              <a:t>웹 소개</a:t>
            </a:r>
            <a:endParaRPr lang="ko-KR" altLang="en-US" dirty="0" smtClean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16832"/>
            <a:ext cx="7451409" cy="445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349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/>
              <a:t>2</a:t>
            </a:r>
            <a:r>
              <a:rPr lang="ko-KR" altLang="en-US" dirty="0"/>
              <a:t>차 웹 브라우저 </a:t>
            </a:r>
            <a:r>
              <a:rPr lang="ko-KR" altLang="en-US" dirty="0" smtClean="0"/>
              <a:t>전쟁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점유율이 높은 인터넷 </a:t>
            </a:r>
            <a:r>
              <a:rPr lang="ko-KR" altLang="en-US" dirty="0" err="1"/>
              <a:t>익스플로러가</a:t>
            </a:r>
            <a:r>
              <a:rPr lang="ko-KR" altLang="en-US" dirty="0"/>
              <a:t> </a:t>
            </a:r>
            <a:r>
              <a:rPr lang="ko-KR" altLang="en-US" dirty="0" smtClean="0"/>
              <a:t>표준 </a:t>
            </a:r>
            <a:r>
              <a:rPr lang="ko-KR" altLang="en-US" dirty="0"/>
              <a:t>웹 브라우저가 </a:t>
            </a:r>
            <a:r>
              <a:rPr lang="ko-KR" altLang="en-US" dirty="0" smtClean="0"/>
              <a:t>되나 </a:t>
            </a:r>
            <a:r>
              <a:rPr lang="ko-KR" altLang="en-US" dirty="0"/>
              <a:t>액티브</a:t>
            </a:r>
            <a:r>
              <a:rPr lang="en-US" altLang="ko-KR" dirty="0"/>
              <a:t>X </a:t>
            </a:r>
            <a:r>
              <a:rPr lang="ko-KR" altLang="en-US" dirty="0"/>
              <a:t>같은 </a:t>
            </a:r>
            <a:r>
              <a:rPr lang="ko-KR" altLang="en-US" dirty="0" err="1"/>
              <a:t>플러그인이</a:t>
            </a:r>
            <a:r>
              <a:rPr lang="ko-KR" altLang="en-US" dirty="0"/>
              <a:t> 들어가면서 웹 사이트는 점점 </a:t>
            </a:r>
            <a:r>
              <a:rPr lang="ko-KR" altLang="en-US" dirty="0" smtClean="0"/>
              <a:t>무거워짐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 smtClean="0"/>
              <a:t>WHATWG </a:t>
            </a:r>
            <a:r>
              <a:rPr lang="en-US" altLang="ko-KR" baseline="30000" dirty="0" smtClean="0"/>
              <a:t>Web </a:t>
            </a:r>
            <a:r>
              <a:rPr lang="en-US" altLang="ko-KR" baseline="30000" dirty="0"/>
              <a:t>Hypertext Application Technology Working </a:t>
            </a:r>
            <a:r>
              <a:rPr lang="en-US" altLang="ko-KR" baseline="30000" dirty="0" smtClean="0"/>
              <a:t>Group </a:t>
            </a:r>
          </a:p>
          <a:p>
            <a:pPr lvl="2">
              <a:spcAft>
                <a:spcPts val="200"/>
              </a:spcAft>
            </a:pPr>
            <a:r>
              <a:rPr lang="ko-KR" altLang="en-US" dirty="0"/>
              <a:t>웹 브라우저 제공 </a:t>
            </a:r>
            <a:r>
              <a:rPr lang="ko-KR" altLang="en-US" dirty="0" smtClean="0"/>
              <a:t>기업 </a:t>
            </a:r>
            <a:r>
              <a:rPr lang="en-US" altLang="ko-KR" dirty="0"/>
              <a:t>(</a:t>
            </a:r>
            <a:r>
              <a:rPr lang="ko-KR" altLang="en-US" dirty="0" smtClean="0"/>
              <a:t>애플</a:t>
            </a:r>
            <a:r>
              <a:rPr lang="en-US" altLang="ko-KR" dirty="0"/>
              <a:t>, </a:t>
            </a:r>
            <a:r>
              <a:rPr lang="ko-KR" altLang="en-US" dirty="0"/>
              <a:t>모질라</a:t>
            </a:r>
            <a:r>
              <a:rPr lang="en-US" altLang="ko-KR" dirty="0"/>
              <a:t>, </a:t>
            </a:r>
            <a:r>
              <a:rPr lang="ko-KR" altLang="en-US" dirty="0"/>
              <a:t>오페라 </a:t>
            </a:r>
            <a:r>
              <a:rPr lang="ko-KR" altLang="en-US" dirty="0" smtClean="0"/>
              <a:t>소프트웨어</a:t>
            </a:r>
            <a:r>
              <a:rPr lang="en-US" altLang="ko-KR" dirty="0" smtClean="0"/>
              <a:t>) </a:t>
            </a:r>
            <a:r>
              <a:rPr lang="ko-KR" altLang="en-US" dirty="0"/>
              <a:t>에서 </a:t>
            </a:r>
            <a:r>
              <a:rPr lang="ko-KR" altLang="en-US" dirty="0" smtClean="0"/>
              <a:t>새로운 </a:t>
            </a:r>
            <a:r>
              <a:rPr lang="ko-KR" altLang="en-US" dirty="0"/>
              <a:t>웹 </a:t>
            </a:r>
            <a:r>
              <a:rPr lang="ko-KR" altLang="en-US" dirty="0" smtClean="0"/>
              <a:t>표준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 </a:t>
            </a:r>
            <a:r>
              <a:rPr lang="ko-KR" altLang="en-US" dirty="0"/>
              <a:t>기관을 </a:t>
            </a:r>
            <a:r>
              <a:rPr lang="ko-KR" altLang="en-US" dirty="0" smtClean="0"/>
              <a:t>설립</a:t>
            </a:r>
            <a:endParaRPr lang="en-US" altLang="ko-KR" dirty="0"/>
          </a:p>
          <a:p>
            <a:pPr lvl="2">
              <a:spcAft>
                <a:spcPts val="200"/>
              </a:spcAft>
            </a:pPr>
            <a:r>
              <a:rPr lang="en-US" altLang="ko-KR" dirty="0"/>
              <a:t>Web Application 1.0 </a:t>
            </a:r>
            <a:r>
              <a:rPr lang="ko-KR" altLang="en-US" dirty="0" smtClean="0"/>
              <a:t>표준 작성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W3C</a:t>
            </a:r>
            <a:r>
              <a:rPr lang="ko-KR" altLang="en-US" dirty="0"/>
              <a:t>는 </a:t>
            </a:r>
            <a:r>
              <a:rPr lang="ko-KR" altLang="en-US" dirty="0" smtClean="0"/>
              <a:t>웹 </a:t>
            </a:r>
            <a:r>
              <a:rPr lang="ko-KR" altLang="en-US" dirty="0"/>
              <a:t>표준으로 </a:t>
            </a:r>
            <a:r>
              <a:rPr lang="en-US" altLang="ko-KR" dirty="0" smtClean="0"/>
              <a:t>Web </a:t>
            </a:r>
            <a:r>
              <a:rPr lang="en-US" altLang="ko-KR" dirty="0"/>
              <a:t>Application 1.0 </a:t>
            </a:r>
            <a:r>
              <a:rPr lang="ko-KR" altLang="en-US" dirty="0" smtClean="0"/>
              <a:t>표준 채택</a:t>
            </a:r>
            <a:r>
              <a:rPr lang="en-US" altLang="ko-KR" dirty="0"/>
              <a:t>, HTML5 </a:t>
            </a:r>
            <a:r>
              <a:rPr lang="ko-KR" altLang="en-US" dirty="0"/>
              <a:t>표준으로 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인터넷 </a:t>
            </a:r>
            <a:r>
              <a:rPr lang="ko-KR" altLang="en-US" dirty="0" err="1" smtClean="0"/>
              <a:t>익스플로러만</a:t>
            </a:r>
            <a:r>
              <a:rPr lang="ko-KR" altLang="en-US" dirty="0" smtClean="0"/>
              <a:t> 최신 표준을 지원하지 못하는 현상 초래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r>
              <a:rPr lang="en-US" altLang="ko-KR" dirty="0" smtClean="0"/>
              <a:t>   -&gt;</a:t>
            </a:r>
            <a:r>
              <a:rPr lang="ko-KR" altLang="en-US" dirty="0"/>
              <a:t>모든 웹 브라우저가 빠른 속도로 </a:t>
            </a:r>
            <a:r>
              <a:rPr lang="ko-KR" altLang="en-US" dirty="0" smtClean="0"/>
              <a:t>업데이트 되고 있음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</a:t>
            </a:r>
            <a:r>
              <a:rPr lang="ko-KR" altLang="en-US" dirty="0" smtClean="0"/>
              <a:t>인터넷과 </a:t>
            </a:r>
            <a:r>
              <a:rPr lang="ko-KR" altLang="en-US" dirty="0"/>
              <a:t>웹 소개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507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1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1263</TotalTime>
  <Words>943</Words>
  <Application>Microsoft Office PowerPoint</Application>
  <PresentationFormat>화면 슬라이드 쇼(4:3)</PresentationFormat>
  <Paragraphs>189</Paragraphs>
  <Slides>35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HY견고딕</vt:lpstr>
      <vt:lpstr>HY견명조</vt:lpstr>
      <vt:lpstr>HY헤드라인M</vt:lpstr>
      <vt:lpstr>굴림</vt:lpstr>
      <vt:lpstr>돋움</vt:lpstr>
      <vt:lpstr>맑은 고딕</vt:lpstr>
      <vt:lpstr>휴먼둥근헤드라인</vt:lpstr>
      <vt:lpstr>Arial</vt:lpstr>
      <vt:lpstr>Wingdings</vt:lpstr>
      <vt:lpstr>1_마스터</vt:lpstr>
      <vt:lpstr>웹 개요와 실습 환경 구축</vt:lpstr>
      <vt:lpstr>PowerPoint 프레젠테이션</vt:lpstr>
      <vt:lpstr>1.인터넷과 웹 소개</vt:lpstr>
      <vt:lpstr>1.인터넷과 웹 소개</vt:lpstr>
      <vt:lpstr>1.인터넷과 웹 소개</vt:lpstr>
      <vt:lpstr>1.인터넷과 웹 소개</vt:lpstr>
      <vt:lpstr>1.인터넷과 웹 소개</vt:lpstr>
      <vt:lpstr>1.인터넷과 웹 소개</vt:lpstr>
      <vt:lpstr>1.인터넷과 웹 소개</vt:lpstr>
      <vt:lpstr>1.인터넷과 웹 소개</vt:lpstr>
      <vt:lpstr>1.인터넷과 웹 소개</vt:lpstr>
      <vt:lpstr>2.웹의 동작 원리</vt:lpstr>
      <vt:lpstr>2.웹의 동작 원리</vt:lpstr>
      <vt:lpstr>2.웹의 동작 원리</vt:lpstr>
      <vt:lpstr>3. 보조 웹 표준 기술 소개</vt:lpstr>
      <vt:lpstr>3. 보조 웹 표준 기술 소개</vt:lpstr>
      <vt:lpstr>3. 보조 웹 표준 기술 소개</vt:lpstr>
      <vt:lpstr>4. HTML5 주요 기능 소개</vt:lpstr>
      <vt:lpstr>4. HTML5 주요 기능 소개</vt:lpstr>
      <vt:lpstr>4. HTML5 주요 기능 소개</vt:lpstr>
      <vt:lpstr>4. HTML5 주요 기능 소개</vt:lpstr>
      <vt:lpstr>4. HTML5 주요 기능 소개</vt:lpstr>
      <vt:lpstr>4. HTML5 주요 기능 소개</vt:lpstr>
      <vt:lpstr>4. HTML5 주요 기능 소개</vt:lpstr>
      <vt:lpstr>4. HTML5 주요 기능 소개</vt:lpstr>
      <vt:lpstr>4. HTML5 주요 기능 소개</vt:lpstr>
      <vt:lpstr>4. HTML5 주요 기능 소개</vt:lpstr>
      <vt:lpstr>5. 실습 환경 구축</vt:lpstr>
      <vt:lpstr>5. 실습 환경 구축</vt:lpstr>
      <vt:lpstr>5. 실습 환경 구축</vt:lpstr>
      <vt:lpstr>5. 실습 환경 구축</vt:lpstr>
      <vt:lpstr>Notepad++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computer</cp:lastModifiedBy>
  <cp:revision>215</cp:revision>
  <dcterms:created xsi:type="dcterms:W3CDTF">2011-01-05T15:14:06Z</dcterms:created>
  <dcterms:modified xsi:type="dcterms:W3CDTF">2020-03-16T04:07:08Z</dcterms:modified>
</cp:coreProperties>
</file>